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72950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7435" y="3489495"/>
            <a:ext cx="78988" cy="3562352"/>
            <a:chOff x="0" y="0"/>
            <a:chExt cx="20803" cy="9382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87521" y="3346620"/>
            <a:ext cx="7214594" cy="26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 to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683899" y="622923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062127"/>
            <a:ext cx="16067321" cy="155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</a:pPr>
            <a:endParaRPr/>
          </a:p>
          <a:p>
            <a:pPr algn="l">
              <a:lnSpc>
                <a:spcPts val="4134"/>
              </a:lnSpc>
            </a:pPr>
            <a:r>
              <a:rPr lang="en-US" sz="2953" b="1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Variables-  are containers for storing data value. </a:t>
            </a:r>
          </a:p>
          <a:p>
            <a:pPr algn="ctr">
              <a:lnSpc>
                <a:spcPts val="4134"/>
              </a:lnSpc>
            </a:pPr>
            <a:endParaRPr lang="en-US" sz="2953" b="1">
              <a:solidFill>
                <a:srgbClr val="231F2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6354" y="4285719"/>
            <a:ext cx="16336135" cy="363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8"/>
              </a:lnSpc>
            </a:pPr>
            <a:r>
              <a:rPr lang="en-US" sz="260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types</a:t>
            </a: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are classifications of data that tell the computer how to interpret and manipulate the data. </a:t>
            </a:r>
          </a:p>
          <a:p>
            <a:pPr algn="just">
              <a:lnSpc>
                <a:spcPts val="3648"/>
              </a:lnSpc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Types of Data</a:t>
            </a:r>
          </a:p>
          <a:p>
            <a:pPr marL="562651" lvl="1" indent="-281326" algn="just">
              <a:lnSpc>
                <a:spcPts val="3648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integer (int) </a:t>
            </a:r>
          </a:p>
          <a:p>
            <a:pPr marL="562651" lvl="1" indent="-281326" algn="just">
              <a:lnSpc>
                <a:spcPts val="3648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Float (or Double) </a:t>
            </a:r>
          </a:p>
          <a:p>
            <a:pPr marL="562651" lvl="1" indent="-281326" algn="just">
              <a:lnSpc>
                <a:spcPts val="3648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Character (char) </a:t>
            </a:r>
          </a:p>
          <a:p>
            <a:pPr marL="562651" lvl="1" indent="-281326" algn="just">
              <a:lnSpc>
                <a:spcPts val="3648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String  </a:t>
            </a:r>
          </a:p>
          <a:p>
            <a:pPr marL="562651" lvl="1" indent="-281326" algn="just">
              <a:lnSpc>
                <a:spcPts val="3648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Boolean </a:t>
            </a:r>
          </a:p>
          <a:p>
            <a:pPr algn="ctr">
              <a:lnSpc>
                <a:spcPts val="3648"/>
              </a:lnSpc>
            </a:pPr>
            <a:r>
              <a:rPr lang="en-US" sz="26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89284" y="1107848"/>
            <a:ext cx="1069645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Variables and  data types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339099" y="745147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1047" y="1901230"/>
            <a:ext cx="16290337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Loops-  </a:t>
            </a: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programming constructs that allow you to repeat a block of code multiple times until a certain condition is met. 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Types of loops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loop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While loop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Do-while loop 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Nested loop </a:t>
            </a: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9099" y="6560904"/>
            <a:ext cx="1644265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are a fundamental concept in programming that allow you to encapsulate reusable blocks of code. They take input (parameters), perform operations, and return output (a result).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2223" y="795060"/>
            <a:ext cx="104587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Loops and Functions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48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7295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9211" y="1310490"/>
            <a:ext cx="14832074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Working with Jupyter Notebooks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156" y="2344794"/>
            <a:ext cx="14775993" cy="200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8"/>
              </a:lnSpc>
            </a:pPr>
            <a:r>
              <a:rPr lang="en-US" sz="3841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 is a free, open-source web application that allows users to create and share interactive documents that combine code, text, images, and other resources.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8393" y="4586204"/>
            <a:ext cx="14775993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  <a:r>
              <a:rPr lang="en-US" sz="3399" dirty="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 supports over 40 programming languages, including Python, R, and Scala. It allows users to: 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Run code and display results in real time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Collaborate with others by viewing and interacting with the same notebook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5579" y="1530513"/>
            <a:ext cx="6285737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Members 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910781" y="0"/>
            <a:ext cx="3377219" cy="3377219"/>
          </a:xfrm>
          <a:custGeom>
            <a:avLst/>
            <a:gdLst/>
            <a:ahLst/>
            <a:cxnLst/>
            <a:rect l="l" t="t" r="r" b="b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/>
          <p:nvPr/>
        </p:nvGrpSpPr>
        <p:grpSpPr>
          <a:xfrm>
            <a:off x="14249400" y="6909782"/>
            <a:ext cx="3251948" cy="2971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w="742950" cap="sq">
              <a:solidFill>
                <a:srgbClr val="17295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27076" y="2886047"/>
            <a:ext cx="8151763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1)Mahlogonolo Mathekga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2)Yandisa Huluhulu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3)Peter Manhlane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4)Pearl Masutane</a:t>
            </a:r>
          </a:p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5) Omphile Magwaxaza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7737" y="4532216"/>
            <a:ext cx="42696" cy="2482460"/>
            <a:chOff x="0" y="0"/>
            <a:chExt cx="13374" cy="777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4" cy="777626"/>
            </a:xfrm>
            <a:custGeom>
              <a:avLst/>
              <a:gdLst/>
              <a:ahLst/>
              <a:cxnLst/>
              <a:rect l="l" t="t" r="r" b="b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74" cy="815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32933" y="3903815"/>
            <a:ext cx="12824909" cy="186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28"/>
              </a:lnSpc>
              <a:spcBef>
                <a:spcPct val="0"/>
              </a:spcBef>
            </a:pPr>
            <a:r>
              <a:rPr lang="en-US" sz="10948" b="1" spc="102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546436" y="7634484"/>
            <a:ext cx="2282893" cy="21674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w="742950" cap="sq">
              <a:solidFill>
                <a:srgbClr val="17295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2106" y="442495"/>
            <a:ext cx="3439427" cy="26670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72950"/>
              </a:solidFill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925800" y="723900"/>
            <a:ext cx="762083" cy="76208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7295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15" name="Group 15"/>
          <p:cNvGrpSpPr/>
          <p:nvPr/>
        </p:nvGrpSpPr>
        <p:grpSpPr>
          <a:xfrm>
            <a:off x="355212" y="8496300"/>
            <a:ext cx="1614906" cy="161490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10892" y="0"/>
            <a:ext cx="6648057" cy="10287000"/>
            <a:chOff x="0" y="0"/>
            <a:chExt cx="175092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928" cy="2709333"/>
            </a:xfrm>
            <a:custGeom>
              <a:avLst/>
              <a:gdLst/>
              <a:ahLst/>
              <a:cxnLst/>
              <a:rect l="l" t="t" r="r" b="b"/>
              <a:pathLst>
                <a:path w="1750928" h="2709333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96679"/>
            <a:ext cx="3630003" cy="808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44"/>
              </a:lnSpc>
              <a:spcBef>
                <a:spcPct val="0"/>
              </a:spcBef>
            </a:pPr>
            <a:r>
              <a:rPr lang="en-US" sz="4746" b="1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04" y="1945658"/>
            <a:ext cx="6470548" cy="67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Data Engineering 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Data Analytics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and Types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Introduction to Python for data sciences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Python basics: variables, data types, loops, and functions 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Working with Jupyter Notebooks </a:t>
            </a:r>
          </a:p>
          <a:p>
            <a:pPr marL="636658" lvl="1" indent="-318329" algn="l">
              <a:lnSpc>
                <a:spcPts val="4895"/>
              </a:lnSpc>
              <a:buFont typeface="Arial"/>
              <a:buChar char="•"/>
            </a:pPr>
            <a:r>
              <a:rPr lang="en-US" sz="294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members</a:t>
            </a:r>
          </a:p>
          <a:p>
            <a:pPr algn="l">
              <a:lnSpc>
                <a:spcPts val="4895"/>
              </a:lnSpc>
            </a:pPr>
            <a:endParaRPr lang="en-US" sz="2948" b="1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04800" y="8341342"/>
            <a:ext cx="2819400" cy="171705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56231" b="-5623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7" name="Group 7"/>
          <p:cNvGrpSpPr/>
          <p:nvPr/>
        </p:nvGrpSpPr>
        <p:grpSpPr>
          <a:xfrm>
            <a:off x="1948723" y="4046706"/>
            <a:ext cx="14165199" cy="5539038"/>
            <a:chOff x="0" y="0"/>
            <a:chExt cx="3730752" cy="14588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30752" cy="1458841"/>
            </a:xfrm>
            <a:custGeom>
              <a:avLst/>
              <a:gdLst/>
              <a:ahLst/>
              <a:cxnLst/>
              <a:rect l="l" t="t" r="r" b="b"/>
              <a:pathLst>
                <a:path w="3730752" h="1458841">
                  <a:moveTo>
                    <a:pt x="13664" y="0"/>
                  </a:moveTo>
                  <a:lnTo>
                    <a:pt x="3717089" y="0"/>
                  </a:lnTo>
                  <a:cubicBezTo>
                    <a:pt x="3720712" y="0"/>
                    <a:pt x="3724188" y="1440"/>
                    <a:pt x="3726750" y="4002"/>
                  </a:cubicBezTo>
                  <a:cubicBezTo>
                    <a:pt x="3729313" y="6564"/>
                    <a:pt x="3730752" y="10040"/>
                    <a:pt x="3730752" y="13664"/>
                  </a:cubicBezTo>
                  <a:lnTo>
                    <a:pt x="3730752" y="1445178"/>
                  </a:lnTo>
                  <a:cubicBezTo>
                    <a:pt x="3730752" y="1448802"/>
                    <a:pt x="3729313" y="1452277"/>
                    <a:pt x="3726750" y="1454839"/>
                  </a:cubicBezTo>
                  <a:cubicBezTo>
                    <a:pt x="3724188" y="1457402"/>
                    <a:pt x="3720712" y="1458841"/>
                    <a:pt x="3717089" y="1458841"/>
                  </a:cubicBezTo>
                  <a:lnTo>
                    <a:pt x="13664" y="1458841"/>
                  </a:lnTo>
                  <a:cubicBezTo>
                    <a:pt x="10040" y="1458841"/>
                    <a:pt x="6564" y="1457402"/>
                    <a:pt x="4002" y="1454839"/>
                  </a:cubicBezTo>
                  <a:cubicBezTo>
                    <a:pt x="1440" y="1452277"/>
                    <a:pt x="0" y="1448802"/>
                    <a:pt x="0" y="1445178"/>
                  </a:cubicBezTo>
                  <a:lnTo>
                    <a:pt x="0" y="13664"/>
                  </a:lnTo>
                  <a:cubicBezTo>
                    <a:pt x="0" y="10040"/>
                    <a:pt x="1440" y="6564"/>
                    <a:pt x="4002" y="4002"/>
                  </a:cubicBezTo>
                  <a:cubicBezTo>
                    <a:pt x="6564" y="1440"/>
                    <a:pt x="10040" y="0"/>
                    <a:pt x="13664" y="0"/>
                  </a:cubicBezTo>
                  <a:close/>
                </a:path>
              </a:pathLst>
            </a:custGeom>
            <a:solidFill>
              <a:srgbClr val="17295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730752" cy="1477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295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52302" y="3951456"/>
            <a:ext cx="12383396" cy="422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263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ctr">
              <a:lnSpc>
                <a:spcPts val="4218"/>
              </a:lnSpc>
            </a:pPr>
            <a:endParaRPr lang="en-US" sz="2636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218"/>
              </a:lnSpc>
            </a:pPr>
            <a:endParaRPr lang="en-US" sz="2636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4218"/>
              </a:lnSpc>
            </a:pPr>
            <a:r>
              <a:rPr lang="en-US" sz="2636" b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engineering</a:t>
            </a:r>
            <a:r>
              <a:rPr lang="en-US" sz="2636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 is the process of designing, building, and managing systems and infrastructure that collect, store, process, and analyze large sets of data. Its goal is to make quality data available for fact-finding and data-driven decision making.</a:t>
            </a:r>
          </a:p>
          <a:p>
            <a:pPr algn="ctr">
              <a:lnSpc>
                <a:spcPts val="4218"/>
              </a:lnSpc>
            </a:pPr>
            <a:endParaRPr lang="en-US" sz="2636">
              <a:solidFill>
                <a:srgbClr val="FDFBFB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55967" y="4377329"/>
            <a:ext cx="11428115" cy="103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45"/>
              </a:lnSpc>
              <a:spcBef>
                <a:spcPct val="0"/>
              </a:spcBef>
            </a:pPr>
            <a:r>
              <a:rPr lang="en-US" sz="6104" b="1" spc="-122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Data Engineering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282448" y="5644862"/>
            <a:ext cx="3155275" cy="4519274"/>
          </a:xfrm>
          <a:custGeom>
            <a:avLst/>
            <a:gdLst/>
            <a:ahLst/>
            <a:cxnLst/>
            <a:rect l="l" t="t" r="r" b="b"/>
            <a:pathLst>
              <a:path w="3155275" h="4519274">
                <a:moveTo>
                  <a:pt x="0" y="0"/>
                </a:moveTo>
                <a:lnTo>
                  <a:pt x="3155275" y="0"/>
                </a:lnTo>
                <a:lnTo>
                  <a:pt x="3155275" y="4519274"/>
                </a:lnTo>
                <a:lnTo>
                  <a:pt x="0" y="451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1028700" y="1201822"/>
            <a:ext cx="121451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elements of data engineering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3312" y="2545573"/>
            <a:ext cx="14063386" cy="273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392" lvl="1" indent="-302696" algn="l">
              <a:lnSpc>
                <a:spcPts val="3645"/>
              </a:lnSpc>
              <a:buAutoNum type="arabicPeriod"/>
            </a:pPr>
            <a:r>
              <a:rPr lang="en-US" sz="28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extraction/collection</a:t>
            </a:r>
          </a:p>
          <a:p>
            <a:pPr marL="605392" lvl="1" indent="-302696" algn="l">
              <a:lnSpc>
                <a:spcPts val="3645"/>
              </a:lnSpc>
              <a:buAutoNum type="arabicPeriod"/>
            </a:pPr>
            <a:r>
              <a:rPr lang="en-US" sz="28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ingestion</a:t>
            </a:r>
          </a:p>
          <a:p>
            <a:pPr marL="605392" lvl="1" indent="-302696" algn="l">
              <a:lnSpc>
                <a:spcPts val="3645"/>
              </a:lnSpc>
              <a:buAutoNum type="arabicPeriod"/>
            </a:pPr>
            <a:r>
              <a:rPr lang="en-US" sz="28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storage</a:t>
            </a:r>
          </a:p>
          <a:p>
            <a:pPr marL="605392" lvl="1" indent="-302696" algn="l">
              <a:lnSpc>
                <a:spcPts val="3645"/>
              </a:lnSpc>
              <a:buAutoNum type="arabicPeriod"/>
            </a:pPr>
            <a:r>
              <a:rPr lang="en-US" sz="28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Data quality and governance</a:t>
            </a:r>
          </a:p>
          <a:p>
            <a:pPr marL="605392" lvl="1" indent="-302696" algn="l">
              <a:lnSpc>
                <a:spcPts val="3645"/>
              </a:lnSpc>
              <a:buAutoNum type="arabicPeriod"/>
            </a:pPr>
            <a:r>
              <a:rPr lang="en-US" sz="280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Security and compliance</a:t>
            </a:r>
          </a:p>
          <a:p>
            <a:pPr algn="ctr">
              <a:lnSpc>
                <a:spcPts val="3645"/>
              </a:lnSpc>
            </a:pPr>
            <a:endParaRPr lang="en-US" sz="2804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2047" y="5425045"/>
            <a:ext cx="124058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operation day of Day Engineering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047" y="6522123"/>
            <a:ext cx="11808037" cy="273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164" lvl="1" indent="-302582" algn="l">
              <a:lnSpc>
                <a:spcPts val="3643"/>
              </a:lnSpc>
              <a:buAutoNum type="arabicPeriod"/>
            </a:pPr>
            <a:r>
              <a:rPr lang="en-US" sz="280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Monitoring and checking  </a:t>
            </a:r>
          </a:p>
          <a:p>
            <a:pPr marL="605164" lvl="1" indent="-302582" algn="l">
              <a:lnSpc>
                <a:spcPts val="3643"/>
              </a:lnSpc>
              <a:spcBef>
                <a:spcPct val="0"/>
              </a:spcBef>
              <a:buAutoNum type="arabicPeriod"/>
            </a:pPr>
            <a:r>
              <a:rPr lang="en-US" sz="280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 Optimize the performance  </a:t>
            </a:r>
          </a:p>
          <a:p>
            <a:pPr marL="605164" lvl="1" indent="-302582" algn="l">
              <a:lnSpc>
                <a:spcPts val="3643"/>
              </a:lnSpc>
              <a:spcBef>
                <a:spcPct val="0"/>
              </a:spcBef>
              <a:buAutoNum type="arabicPeriod"/>
            </a:pPr>
            <a:r>
              <a:rPr lang="en-US" sz="280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Developing and maintaining  </a:t>
            </a:r>
          </a:p>
          <a:p>
            <a:pPr marL="605164" lvl="1" indent="-302582" algn="l">
              <a:lnSpc>
                <a:spcPts val="3643"/>
              </a:lnSpc>
              <a:spcBef>
                <a:spcPct val="0"/>
              </a:spcBef>
              <a:buAutoNum type="arabicPeriod"/>
            </a:pPr>
            <a:r>
              <a:rPr lang="en-US" sz="280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 Data cleaning  </a:t>
            </a:r>
          </a:p>
          <a:p>
            <a:pPr marL="605164" lvl="1" indent="-302582" algn="l">
              <a:lnSpc>
                <a:spcPts val="3643"/>
              </a:lnSpc>
              <a:spcBef>
                <a:spcPct val="0"/>
              </a:spcBef>
              <a:buAutoNum type="arabicPeriod"/>
            </a:pPr>
            <a:r>
              <a:rPr lang="en-US" sz="280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Collaborate with Other Team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endParaRPr lang="en-US" sz="280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7" r="-13413"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73193" y="4347082"/>
            <a:ext cx="3404928" cy="4692165"/>
            <a:chOff x="0" y="0"/>
            <a:chExt cx="2222074" cy="3062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2074" cy="3062132"/>
            </a:xfrm>
            <a:custGeom>
              <a:avLst/>
              <a:gdLst/>
              <a:ahLst/>
              <a:cxnLst/>
              <a:rect l="l" t="t" r="r" b="b"/>
              <a:pathLst>
                <a:path w="2222074" h="3062132">
                  <a:moveTo>
                    <a:pt x="72760" y="0"/>
                  </a:moveTo>
                  <a:lnTo>
                    <a:pt x="2149314" y="0"/>
                  </a:lnTo>
                  <a:cubicBezTo>
                    <a:pt x="2168611" y="0"/>
                    <a:pt x="2187118" y="7666"/>
                    <a:pt x="2200763" y="21311"/>
                  </a:cubicBezTo>
                  <a:cubicBezTo>
                    <a:pt x="2214408" y="34956"/>
                    <a:pt x="2222074" y="53463"/>
                    <a:pt x="2222074" y="72760"/>
                  </a:cubicBezTo>
                  <a:lnTo>
                    <a:pt x="2222074" y="2989372"/>
                  </a:lnTo>
                  <a:cubicBezTo>
                    <a:pt x="2222074" y="3008669"/>
                    <a:pt x="2214408" y="3027176"/>
                    <a:pt x="2200763" y="3040821"/>
                  </a:cubicBezTo>
                  <a:cubicBezTo>
                    <a:pt x="2187118" y="3054466"/>
                    <a:pt x="2168611" y="3062132"/>
                    <a:pt x="2149314" y="3062132"/>
                  </a:cubicBezTo>
                  <a:lnTo>
                    <a:pt x="72760" y="3062132"/>
                  </a:lnTo>
                  <a:cubicBezTo>
                    <a:pt x="53463" y="3062132"/>
                    <a:pt x="34956" y="3054466"/>
                    <a:pt x="21311" y="3040821"/>
                  </a:cubicBezTo>
                  <a:cubicBezTo>
                    <a:pt x="7666" y="3027176"/>
                    <a:pt x="0" y="3008669"/>
                    <a:pt x="0" y="2989372"/>
                  </a:cubicBezTo>
                  <a:lnTo>
                    <a:pt x="0" y="72760"/>
                  </a:lnTo>
                  <a:cubicBezTo>
                    <a:pt x="0" y="53463"/>
                    <a:pt x="7666" y="34956"/>
                    <a:pt x="21311" y="21311"/>
                  </a:cubicBezTo>
                  <a:cubicBezTo>
                    <a:pt x="34956" y="7666"/>
                    <a:pt x="53463" y="0"/>
                    <a:pt x="7276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22074" cy="3100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0734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5395201" y="4347082"/>
            <a:ext cx="3460235" cy="4692165"/>
            <a:chOff x="0" y="0"/>
            <a:chExt cx="2258167" cy="30621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8167" cy="3062132"/>
            </a:xfrm>
            <a:custGeom>
              <a:avLst/>
              <a:gdLst/>
              <a:ahLst/>
              <a:cxnLst/>
              <a:rect l="l" t="t" r="r" b="b"/>
              <a:pathLst>
                <a:path w="2258167" h="3062132">
                  <a:moveTo>
                    <a:pt x="71597" y="0"/>
                  </a:moveTo>
                  <a:lnTo>
                    <a:pt x="2186571" y="0"/>
                  </a:lnTo>
                  <a:cubicBezTo>
                    <a:pt x="2226112" y="0"/>
                    <a:pt x="2258167" y="32055"/>
                    <a:pt x="2258167" y="71597"/>
                  </a:cubicBezTo>
                  <a:lnTo>
                    <a:pt x="2258167" y="2990535"/>
                  </a:lnTo>
                  <a:cubicBezTo>
                    <a:pt x="2258167" y="3030077"/>
                    <a:pt x="2226112" y="3062132"/>
                    <a:pt x="2186571" y="3062132"/>
                  </a:cubicBezTo>
                  <a:lnTo>
                    <a:pt x="71597" y="3062132"/>
                  </a:lnTo>
                  <a:cubicBezTo>
                    <a:pt x="52608" y="3062132"/>
                    <a:pt x="34397" y="3054589"/>
                    <a:pt x="20970" y="3041161"/>
                  </a:cubicBezTo>
                  <a:cubicBezTo>
                    <a:pt x="7543" y="3027735"/>
                    <a:pt x="0" y="3009524"/>
                    <a:pt x="0" y="2990535"/>
                  </a:cubicBezTo>
                  <a:lnTo>
                    <a:pt x="0" y="71597"/>
                  </a:lnTo>
                  <a:cubicBezTo>
                    <a:pt x="0" y="32055"/>
                    <a:pt x="32055" y="0"/>
                    <a:pt x="7159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58167" cy="3100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52129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9426936" y="4347082"/>
            <a:ext cx="3128394" cy="4692165"/>
            <a:chOff x="0" y="0"/>
            <a:chExt cx="2041606" cy="30621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606" cy="3062132"/>
            </a:xfrm>
            <a:custGeom>
              <a:avLst/>
              <a:gdLst/>
              <a:ahLst/>
              <a:cxnLst/>
              <a:rect l="l" t="t" r="r" b="b"/>
              <a:pathLst>
                <a:path w="2041606" h="3062132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982940"/>
                  </a:lnTo>
                  <a:cubicBezTo>
                    <a:pt x="2041606" y="3003943"/>
                    <a:pt x="2033263" y="3024086"/>
                    <a:pt x="2018411" y="3038937"/>
                  </a:cubicBezTo>
                  <a:cubicBezTo>
                    <a:pt x="2003560" y="3053788"/>
                    <a:pt x="1983418" y="3062132"/>
                    <a:pt x="1962415" y="3062132"/>
                  </a:cubicBezTo>
                  <a:lnTo>
                    <a:pt x="79191" y="3062132"/>
                  </a:lnTo>
                  <a:cubicBezTo>
                    <a:pt x="58188" y="3062132"/>
                    <a:pt x="38046" y="3053788"/>
                    <a:pt x="23195" y="3038937"/>
                  </a:cubicBezTo>
                  <a:cubicBezTo>
                    <a:pt x="8343" y="3024086"/>
                    <a:pt x="0" y="3003943"/>
                    <a:pt x="0" y="298294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41606" cy="3100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561522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2774405" y="4438241"/>
            <a:ext cx="3128394" cy="4692165"/>
            <a:chOff x="0" y="0"/>
            <a:chExt cx="2041606" cy="30621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1606" cy="3062132"/>
            </a:xfrm>
            <a:custGeom>
              <a:avLst/>
              <a:gdLst/>
              <a:ahLst/>
              <a:cxnLst/>
              <a:rect l="l" t="t" r="r" b="b"/>
              <a:pathLst>
                <a:path w="2041606" h="3062132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982940"/>
                  </a:lnTo>
                  <a:cubicBezTo>
                    <a:pt x="2041606" y="3003943"/>
                    <a:pt x="2033263" y="3024086"/>
                    <a:pt x="2018411" y="3038937"/>
                  </a:cubicBezTo>
                  <a:cubicBezTo>
                    <a:pt x="2003560" y="3053788"/>
                    <a:pt x="1983418" y="3062132"/>
                    <a:pt x="1962415" y="3062132"/>
                  </a:cubicBezTo>
                  <a:lnTo>
                    <a:pt x="79191" y="3062132"/>
                  </a:lnTo>
                  <a:cubicBezTo>
                    <a:pt x="58188" y="3062132"/>
                    <a:pt x="38046" y="3053788"/>
                    <a:pt x="23195" y="3038937"/>
                  </a:cubicBezTo>
                  <a:cubicBezTo>
                    <a:pt x="8343" y="3024086"/>
                    <a:pt x="0" y="3003943"/>
                    <a:pt x="0" y="298294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41606" cy="3100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072917" y="4347082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19" name="TextBox 19"/>
          <p:cNvSpPr txBox="1"/>
          <p:nvPr/>
        </p:nvSpPr>
        <p:spPr>
          <a:xfrm>
            <a:off x="2718047" y="1818455"/>
            <a:ext cx="13247760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</a:pPr>
            <a:r>
              <a:rPr lang="en-US" sz="25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Data analytics is the collection, transformation, and organization of data in order to draw conclusions, make predictions, and drive informed decision making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61849" y="6178704"/>
            <a:ext cx="2652327" cy="248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Used to analyze data to understand what happened or what is happening in the data environment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40734" y="5328461"/>
            <a:ext cx="2099327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8"/>
              </a:lnSpc>
              <a:spcBef>
                <a:spcPct val="0"/>
              </a:spcBef>
            </a:pPr>
            <a:r>
              <a:rPr lang="en-US" sz="2100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Descriptive analytics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22795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51758" y="6350154"/>
            <a:ext cx="2718682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Its detailed data analytics process to understand why something happened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52129" y="5328461"/>
            <a:ext cx="2099327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8"/>
              </a:lnSpc>
              <a:spcBef>
                <a:spcPct val="0"/>
              </a:spcBef>
            </a:pPr>
            <a:r>
              <a:rPr lang="en-US" sz="2100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Diagnostic analytics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4189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05437" y="6293004"/>
            <a:ext cx="2571393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It uses historical data to make accurate predictions about future trends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61522" y="5328461"/>
            <a:ext cx="2099327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8"/>
              </a:lnSpc>
              <a:spcBef>
                <a:spcPct val="0"/>
              </a:spcBef>
            </a:pPr>
            <a:r>
              <a:rPr lang="en-US" sz="2100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Predictive analytics-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43583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72011" y="6350154"/>
            <a:ext cx="2738293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220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It takes predictive data to the next level,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72917" y="5328461"/>
            <a:ext cx="2099327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8"/>
              </a:lnSpc>
              <a:spcBef>
                <a:spcPct val="0"/>
              </a:spcBef>
            </a:pPr>
            <a:r>
              <a:rPr lang="en-US" sz="2100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Prescriptive analytics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54978" y="4419191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72822" y="147607"/>
            <a:ext cx="12865229" cy="150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85"/>
              </a:lnSpc>
            </a:pPr>
            <a:r>
              <a:rPr lang="en-US" sz="877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Data Analytics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14447" y="3098037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a subheading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9028187" y="3444554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9" name="Group 9"/>
          <p:cNvGrpSpPr/>
          <p:nvPr/>
        </p:nvGrpSpPr>
        <p:grpSpPr>
          <a:xfrm>
            <a:off x="8921546" y="1314654"/>
            <a:ext cx="5334876" cy="2196699"/>
            <a:chOff x="0" y="0"/>
            <a:chExt cx="1234628" cy="5083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4628" cy="508373"/>
            </a:xfrm>
            <a:custGeom>
              <a:avLst/>
              <a:gdLst/>
              <a:ahLst/>
              <a:cxnLst/>
              <a:rect l="l" t="t" r="r" b="b"/>
              <a:pathLst>
                <a:path w="1234628" h="508373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61935"/>
                  </a:lnTo>
                  <a:cubicBezTo>
                    <a:pt x="1234628" y="487582"/>
                    <a:pt x="1213837" y="508373"/>
                    <a:pt x="1188190" y="508373"/>
                  </a:cubicBezTo>
                  <a:lnTo>
                    <a:pt x="46438" y="508373"/>
                  </a:lnTo>
                  <a:cubicBezTo>
                    <a:pt x="20791" y="508373"/>
                    <a:pt x="0" y="487582"/>
                    <a:pt x="0" y="461935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4628" cy="546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07532" y="1878174"/>
            <a:ext cx="1228028" cy="1226514"/>
            <a:chOff x="0" y="0"/>
            <a:chExt cx="323431" cy="323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800000">
            <a:off x="9028187" y="594072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6" name="Group 16"/>
          <p:cNvGrpSpPr/>
          <p:nvPr/>
        </p:nvGrpSpPr>
        <p:grpSpPr>
          <a:xfrm>
            <a:off x="8921546" y="3921441"/>
            <a:ext cx="5334876" cy="2086085"/>
            <a:chOff x="0" y="0"/>
            <a:chExt cx="1234628" cy="4827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07532" y="4374347"/>
            <a:ext cx="1228028" cy="1226514"/>
            <a:chOff x="0" y="0"/>
            <a:chExt cx="323431" cy="3230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9028187" y="859882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6"/>
                </a:lnTo>
                <a:lnTo>
                  <a:pt x="0" y="38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23" name="Group 23"/>
          <p:cNvGrpSpPr/>
          <p:nvPr/>
        </p:nvGrpSpPr>
        <p:grpSpPr>
          <a:xfrm>
            <a:off x="8921546" y="6579539"/>
            <a:ext cx="5334876" cy="2086085"/>
            <a:chOff x="0" y="0"/>
            <a:chExt cx="1234628" cy="4827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4628" cy="482774"/>
            </a:xfrm>
            <a:custGeom>
              <a:avLst/>
              <a:gdLst/>
              <a:ahLst/>
              <a:cxnLst/>
              <a:rect l="l" t="t" r="r" b="b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72950"/>
              </a:solidFill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234628" cy="52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07532" y="7032444"/>
            <a:ext cx="1228028" cy="1226514"/>
            <a:chOff x="0" y="0"/>
            <a:chExt cx="323431" cy="3230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846324" y="6131545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3" name="TextBox 33"/>
          <p:cNvSpPr txBox="1"/>
          <p:nvPr/>
        </p:nvSpPr>
        <p:spPr>
          <a:xfrm>
            <a:off x="1104532" y="519442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Sources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8140" y="1555205"/>
            <a:ext cx="7546043" cy="136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9"/>
              </a:lnSpc>
            </a:pPr>
            <a:r>
              <a:rPr lang="en-US" sz="2506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In data engineering and analytics, "data sources" refer to the various locations where raw data originates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2048053"/>
            <a:ext cx="4624061" cy="139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1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relational databases</a:t>
            </a:r>
          </a:p>
          <a:p>
            <a:pPr algn="l">
              <a:lnSpc>
                <a:spcPts val="2795"/>
              </a:lnSpc>
            </a:pPr>
            <a:r>
              <a:rPr lang="en-US" sz="21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NoSQL Databases</a:t>
            </a:r>
          </a:p>
          <a:p>
            <a:pPr algn="l">
              <a:lnSpc>
                <a:spcPts val="2795"/>
              </a:lnSpc>
            </a:pPr>
            <a:r>
              <a:rPr lang="en-US" sz="218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Data Warehouses</a:t>
            </a:r>
          </a:p>
          <a:p>
            <a:pPr marL="0" lvl="0" indent="0" algn="l">
              <a:lnSpc>
                <a:spcPts val="2795"/>
              </a:lnSpc>
              <a:spcBef>
                <a:spcPct val="0"/>
              </a:spcBef>
            </a:pPr>
            <a:endParaRPr lang="en-US" sz="218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667546" y="1424307"/>
            <a:ext cx="4100514" cy="3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28187" y="5034410"/>
            <a:ext cx="4953368" cy="105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3"/>
              </a:lnSpc>
            </a:pPr>
            <a:r>
              <a:rPr lang="en-US" sz="219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APIs (Application Programming Interfaces)</a:t>
            </a:r>
          </a:p>
          <a:p>
            <a:pPr marL="0" lvl="0" indent="0" algn="l">
              <a:lnSpc>
                <a:spcPts val="2803"/>
              </a:lnSpc>
              <a:spcBef>
                <a:spcPct val="0"/>
              </a:spcBef>
            </a:pPr>
            <a:endParaRPr lang="en-US" sz="219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144000" y="4022414"/>
            <a:ext cx="5012751" cy="82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5"/>
              </a:lnSpc>
              <a:spcBef>
                <a:spcPct val="0"/>
              </a:spcBef>
            </a:pPr>
            <a:r>
              <a:rPr lang="en-US" sz="2582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APIs(Application Programming Interfaces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4000" y="7331187"/>
            <a:ext cx="4615481" cy="105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222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CSV(Comma-Separated Values)</a:t>
            </a:r>
          </a:p>
          <a:p>
            <a:pPr algn="l">
              <a:lnSpc>
                <a:spcPts val="2844"/>
              </a:lnSpc>
            </a:pPr>
            <a:r>
              <a:rPr lang="en-US" sz="222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JSON(JavaScript Object Notation)</a:t>
            </a:r>
          </a:p>
          <a:p>
            <a:pPr marL="0" lvl="0" indent="0" algn="l">
              <a:lnSpc>
                <a:spcPts val="2844"/>
              </a:lnSpc>
              <a:spcBef>
                <a:spcPct val="0"/>
              </a:spcBef>
            </a:pPr>
            <a:endParaRPr lang="en-US" sz="222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667546" y="6869366"/>
            <a:ext cx="4100514" cy="37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Flat Files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433" y="-339559"/>
            <a:ext cx="8956821" cy="11772679"/>
            <a:chOff x="0" y="0"/>
            <a:chExt cx="2171400" cy="2854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1400" cy="2854048"/>
            </a:xfrm>
            <a:custGeom>
              <a:avLst/>
              <a:gdLst/>
              <a:ahLst/>
              <a:cxnLst/>
              <a:rect l="l" t="t" r="r" b="b"/>
              <a:pathLst>
                <a:path w="2171400" h="2854048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7295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54279" y="1222234"/>
            <a:ext cx="6913128" cy="5845422"/>
          </a:xfrm>
          <a:custGeom>
            <a:avLst/>
            <a:gdLst/>
            <a:ahLst/>
            <a:cxnLst/>
            <a:rect l="l" t="t" r="r" b="b"/>
            <a:pathLst>
              <a:path w="6913128" h="5845422">
                <a:moveTo>
                  <a:pt x="0" y="0"/>
                </a:moveTo>
                <a:lnTo>
                  <a:pt x="6913129" y="0"/>
                </a:lnTo>
                <a:lnTo>
                  <a:pt x="691312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1813844" y="553894"/>
            <a:ext cx="7330156" cy="86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8"/>
              </a:lnSpc>
              <a:spcBef>
                <a:spcPct val="0"/>
              </a:spcBef>
            </a:pPr>
            <a:r>
              <a:rPr lang="en-US" sz="5084" b="1" spc="-1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Types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4917" y="1985526"/>
            <a:ext cx="8765026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Structured Data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Data that have a well-defined and rigid structure and can be formatted in row and column format (Tabular Format).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188" y="4378960"/>
            <a:ext cx="883981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Semi-Structured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Data that may have a defined structure, but they may or may not follow the structure. examples of semi-structured data are emails, CSVs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19191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4917" y="6827048"/>
            <a:ext cx="8097958" cy="301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3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Unstructured Data </a:t>
            </a:r>
          </a:p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Data that don’t have a well-defined structure and cannot be formatted in a row and column format. Examples for unstructured data are photos, videos and text files</a:t>
            </a:r>
          </a:p>
          <a:p>
            <a:pPr algn="ctr">
              <a:lnSpc>
                <a:spcPts val="4009"/>
              </a:lnSpc>
            </a:pPr>
            <a:endParaRPr lang="en-US" sz="2863">
              <a:solidFill>
                <a:srgbClr val="19191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683899" y="612752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53444" y="5048250"/>
            <a:ext cx="1360894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basics: variables, data types, loops, and functions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885825"/>
            <a:ext cx="17259300" cy="274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4"/>
              </a:lnSpc>
            </a:pPr>
            <a:r>
              <a:rPr lang="en-US" sz="7910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Python for Data Science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600</Words>
  <Application>Microsoft Office PowerPoint</Application>
  <PresentationFormat>Custom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Sauce</vt:lpstr>
      <vt:lpstr>Open Sauce Bold</vt:lpstr>
      <vt:lpstr>Arial</vt:lpstr>
      <vt:lpstr>Canva Sans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roject</dc:title>
  <cp:lastModifiedBy>Omphile Magwaxaza</cp:lastModifiedBy>
  <cp:revision>2</cp:revision>
  <dcterms:created xsi:type="dcterms:W3CDTF">2006-08-16T00:00:00Z</dcterms:created>
  <dcterms:modified xsi:type="dcterms:W3CDTF">2025-02-14T10:45:32Z</dcterms:modified>
  <dc:identifier>DAGe-WTMNEg</dc:identifier>
</cp:coreProperties>
</file>